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31"/>
  </p:notesMasterIdLst>
  <p:sldIdLst>
    <p:sldId id="256" r:id="rId2"/>
    <p:sldId id="261" r:id="rId3"/>
    <p:sldId id="281" r:id="rId4"/>
    <p:sldId id="272" r:id="rId5"/>
    <p:sldId id="262" r:id="rId6"/>
    <p:sldId id="283" r:id="rId7"/>
    <p:sldId id="263" r:id="rId8"/>
    <p:sldId id="264" r:id="rId9"/>
    <p:sldId id="265" r:id="rId10"/>
    <p:sldId id="267" r:id="rId11"/>
    <p:sldId id="284" r:id="rId12"/>
    <p:sldId id="266" r:id="rId13"/>
    <p:sldId id="289" r:id="rId14"/>
    <p:sldId id="268" r:id="rId15"/>
    <p:sldId id="290" r:id="rId16"/>
    <p:sldId id="291" r:id="rId17"/>
    <p:sldId id="282" r:id="rId18"/>
    <p:sldId id="292" r:id="rId19"/>
    <p:sldId id="293" r:id="rId20"/>
    <p:sldId id="294" r:id="rId21"/>
    <p:sldId id="295" r:id="rId22"/>
    <p:sldId id="296" r:id="rId23"/>
    <p:sldId id="298" r:id="rId24"/>
    <p:sldId id="299" r:id="rId25"/>
    <p:sldId id="309" r:id="rId26"/>
    <p:sldId id="300" r:id="rId27"/>
    <p:sldId id="315" r:id="rId28"/>
    <p:sldId id="314" r:id="rId29"/>
    <p:sldId id="313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696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2105" autoAdjust="0"/>
  </p:normalViewPr>
  <p:slideViewPr>
    <p:cSldViewPr>
      <p:cViewPr varScale="1">
        <p:scale>
          <a:sx n="67" d="100"/>
          <a:sy n="67" d="100"/>
        </p:scale>
        <p:origin x="-14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2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B1AC80-FE2D-45BB-91CC-EDC0F8D247B9}" type="datetimeFigureOut">
              <a:rPr lang="en-US"/>
              <a:pPr>
                <a:defRPr/>
              </a:pPr>
              <a:t>8/26/2015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5E1EAF-D62F-438E-B366-419E0DE77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4673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8F8251-2B7D-4936-A253-2B3DEEE74DF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EE2D2-6E09-4FD1-B979-2CC264C7331A}" type="datetimeFigureOut">
              <a:rPr lang="en-US"/>
              <a:pPr>
                <a:defRPr/>
              </a:pPr>
              <a:t>8/26/2015</a:t>
            </a:fld>
            <a:endParaRPr lang="en-US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140401D-363E-4E8E-A65C-2F9ED7555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2CBF6-3349-4CAC-8E0F-821C976CE1CA}" type="datetimeFigureOut">
              <a:rPr lang="en-US"/>
              <a:pPr>
                <a:defRPr/>
              </a:pPr>
              <a:t>8/26/2015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90501-B356-4533-A6EB-EE939228A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5E72E-FF9F-4E4D-B9D7-5E148CBBFB92}" type="datetimeFigureOut">
              <a:rPr lang="en-US"/>
              <a:pPr>
                <a:defRPr/>
              </a:pPr>
              <a:t>8/26/2015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56382-A31D-4DAB-BA01-AB9A9567F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2CA45-F1BB-4FE5-A7EC-94B265959577}" type="datetimeFigureOut">
              <a:rPr lang="en-US"/>
              <a:pPr>
                <a:defRPr/>
              </a:pPr>
              <a:t>8/26/2015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7254-C0A3-4BB6-B37E-881165C75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C9A41-D469-40FD-AC79-DFCEB48F1D40}" type="datetimeFigureOut">
              <a:rPr lang="en-US"/>
              <a:pPr>
                <a:defRPr/>
              </a:pPr>
              <a:t>8/26/2015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C2A12-3D26-4EFA-A33C-0643BF9A5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DEDFA-6FB4-4BBE-B2CA-F98AE9BF7ADE}" type="datetimeFigureOut">
              <a:rPr lang="en-US"/>
              <a:pPr>
                <a:defRPr/>
              </a:pPr>
              <a:t>8/26/2015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72630-FA91-4B30-81DA-50FDBD6D0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B1A13A-41D9-4FEE-9BC9-421DF2B178A7}" type="datetimeFigureOut">
              <a:rPr lang="en-US"/>
              <a:pPr>
                <a:defRPr/>
              </a:pPr>
              <a:t>8/26/2015</a:t>
            </a:fld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72E8BB5-25E1-411E-9E0D-308F5591F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52B53-E88F-4B8C-8A03-F56326DEDB57}" type="datetimeFigureOut">
              <a:rPr lang="en-US"/>
              <a:pPr>
                <a:defRPr/>
              </a:pPr>
              <a:t>8/26/2015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2C421-74F3-424C-97BA-44EA390F1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49093-BD67-41FE-8336-E01E992002A4}" type="datetimeFigureOut">
              <a:rPr lang="en-US"/>
              <a:pPr>
                <a:defRPr/>
              </a:pPr>
              <a:t>8/26/2015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24EAF-38E2-4827-B39A-C150B984C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0EBE2-C5E3-415D-B8CD-DB1B38920A88}" type="datetimeFigureOut">
              <a:rPr lang="en-US"/>
              <a:pPr>
                <a:defRPr/>
              </a:pPr>
              <a:t>8/26/2015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31F95-EEC9-4467-A9CF-4F802FFBD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CAEE0-A218-48B0-912D-CC8BD6283B3A}" type="datetimeFigureOut">
              <a:rPr lang="en-US"/>
              <a:pPr>
                <a:defRPr/>
              </a:pPr>
              <a:t>8/26/2015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CA5C4-1184-443B-BA8A-5C558F76A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5AEC3055-E195-4353-B116-FFDF366F0C72}" type="datetimeFigureOut">
              <a:rPr lang="en-US"/>
              <a:pPr>
                <a:defRPr/>
              </a:pPr>
              <a:t>8/26/2015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A576985-E819-49BF-AF8B-AD288789B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29" r:id="rId2"/>
    <p:sldLayoutId id="2147483830" r:id="rId3"/>
    <p:sldLayoutId id="2147483831" r:id="rId4"/>
    <p:sldLayoutId id="2147483838" r:id="rId5"/>
    <p:sldLayoutId id="2147483839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8458200" cy="1470025"/>
          </a:xfrm>
        </p:spPr>
        <p:txBody>
          <a:bodyPr/>
          <a:lstStyle/>
          <a:p>
            <a:pPr algn="ctr" eaLnBrk="1" hangingPunct="1"/>
            <a:r>
              <a:rPr lang="en-US" sz="4800" dirty="0" smtClean="0"/>
              <a:t>Spreadsheets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800" dirty="0" smtClean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COE 201- Computer Proficiency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401002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The Range</a:t>
            </a:r>
            <a:endParaRPr lang="en-US" sz="2400" dirty="0" smtClean="0"/>
          </a:p>
        </p:txBody>
      </p:sp>
      <p:sp>
        <p:nvSpPr>
          <p:cNvPr id="14" name="Oval 13"/>
          <p:cNvSpPr/>
          <p:nvPr/>
        </p:nvSpPr>
        <p:spPr>
          <a:xfrm>
            <a:off x="685800" y="2667000"/>
            <a:ext cx="914400" cy="381000"/>
          </a:xfrm>
          <a:prstGeom prst="ellipse">
            <a:avLst/>
          </a:prstGeom>
          <a:noFill/>
          <a:ln w="31750" cmpd="sng">
            <a:solidFill>
              <a:srgbClr val="800000"/>
            </a:solidFill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 bwMode="auto">
          <a:xfrm>
            <a:off x="4495800" y="3048000"/>
            <a:ext cx="3733800" cy="1905000"/>
          </a:xfrm>
          <a:prstGeom prst="rect">
            <a:avLst/>
          </a:prstGeom>
          <a:solidFill>
            <a:srgbClr val="96969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A range is a rectangular area you define in a sheet</a:t>
            </a:r>
          </a:p>
          <a:p>
            <a:pPr algn="ctr"/>
            <a:endParaRPr lang="en-US" sz="1400" b="1" dirty="0" smtClean="0">
              <a:solidFill>
                <a:schemeClr val="bg1"/>
              </a:solidFill>
              <a:latin typeface="Constantia" pitchFamily="18" charset="0"/>
            </a:endParaRPr>
          </a:p>
          <a:p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Range: (</a:t>
            </a:r>
            <a:r>
              <a:rPr lang="en-US" sz="1400" b="1" dirty="0" err="1" smtClean="0">
                <a:solidFill>
                  <a:schemeClr val="bg1"/>
                </a:solidFill>
                <a:latin typeface="Constantia" pitchFamily="18" charset="0"/>
              </a:rPr>
              <a:t>Am:Bn</a:t>
            </a:r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) 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Am is the top-leftmost cell in the range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err="1" smtClean="0">
                <a:solidFill>
                  <a:schemeClr val="bg1"/>
                </a:solidFill>
                <a:latin typeface="Constantia" pitchFamily="18" charset="0"/>
              </a:rPr>
              <a:t>Bn</a:t>
            </a:r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 is the bottom-rightmost cell in the same range.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b="13569"/>
          <a:stretch>
            <a:fillRect/>
          </a:stretch>
        </p:blipFill>
        <p:spPr bwMode="auto">
          <a:xfrm>
            <a:off x="228600" y="1447800"/>
            <a:ext cx="6400800" cy="473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Functions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581400"/>
            <a:ext cx="390892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685800" y="2514600"/>
            <a:ext cx="3276600" cy="1828800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Function </a:t>
            </a:r>
            <a:r>
              <a:rPr lang="en-US" sz="1400" dirty="0" smtClean="0"/>
              <a:t>(continued)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3733800" cy="4324350"/>
          </a:xfrm>
        </p:spPr>
        <p:txBody>
          <a:bodyPr/>
          <a:lstStyle/>
          <a:p>
            <a:pPr eaLnBrk="1" hangingPunct="1"/>
            <a:r>
              <a:rPr lang="en-US" sz="2000" dirty="0" err="1" smtClean="0"/>
              <a:t>MAXimum</a:t>
            </a:r>
            <a:endParaRPr lang="en-US" sz="2000" dirty="0" smtClean="0"/>
          </a:p>
          <a:p>
            <a:pPr eaLnBrk="1" hangingPunct="1"/>
            <a:r>
              <a:rPr lang="en-US" sz="2000" dirty="0" err="1" smtClean="0"/>
              <a:t>MINimum</a:t>
            </a:r>
            <a:endParaRPr lang="en-US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0233" r="13609" b="40856"/>
          <a:stretch>
            <a:fillRect/>
          </a:stretch>
        </p:blipFill>
        <p:spPr bwMode="auto">
          <a:xfrm>
            <a:off x="304800" y="2743200"/>
            <a:ext cx="556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38462"/>
          <a:stretch>
            <a:fillRect/>
          </a:stretch>
        </p:blipFill>
        <p:spPr bwMode="auto">
          <a:xfrm>
            <a:off x="4572000" y="3657600"/>
            <a:ext cx="439015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228600" y="5257800"/>
            <a:ext cx="5562600" cy="533400"/>
          </a:xfrm>
          <a:prstGeom prst="rect">
            <a:avLst/>
          </a:prstGeom>
          <a:solidFill>
            <a:srgbClr val="96969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Notice the range usage in the MIN and MAX functions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1828800" y="4114800"/>
            <a:ext cx="1295400" cy="990600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Function </a:t>
            </a:r>
            <a:r>
              <a:rPr lang="en-US" sz="1400" dirty="0" smtClean="0"/>
              <a:t>(continued)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3733800" cy="4324350"/>
          </a:xfrm>
        </p:spPr>
        <p:txBody>
          <a:bodyPr/>
          <a:lstStyle/>
          <a:p>
            <a:pPr eaLnBrk="1" hangingPunct="1"/>
            <a:r>
              <a:rPr lang="en-US" sz="2000" dirty="0" err="1" smtClean="0"/>
              <a:t>SUMmation</a:t>
            </a:r>
            <a:endParaRPr lang="en-US" sz="2000" dirty="0" smtClean="0"/>
          </a:p>
          <a:p>
            <a:pPr eaLnBrk="1" hangingPunct="1"/>
            <a:r>
              <a:rPr lang="en-US" sz="2000" dirty="0" err="1" smtClean="0"/>
              <a:t>AVeraGe</a:t>
            </a:r>
            <a:r>
              <a:rPr lang="en-US" sz="2000" dirty="0" smtClean="0"/>
              <a:t> (AVG)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23940"/>
          <a:stretch>
            <a:fillRect/>
          </a:stretch>
        </p:blipFill>
        <p:spPr bwMode="auto">
          <a:xfrm>
            <a:off x="304800" y="2590800"/>
            <a:ext cx="32099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t="25121"/>
          <a:stretch>
            <a:fillRect/>
          </a:stretch>
        </p:blipFill>
        <p:spPr bwMode="auto">
          <a:xfrm>
            <a:off x="3200400" y="3124200"/>
            <a:ext cx="3429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t="25243"/>
          <a:stretch>
            <a:fillRect/>
          </a:stretch>
        </p:blipFill>
        <p:spPr bwMode="auto">
          <a:xfrm>
            <a:off x="6172200" y="2667000"/>
            <a:ext cx="28384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Function </a:t>
            </a:r>
            <a:r>
              <a:rPr lang="en-US" sz="1400" dirty="0" smtClean="0"/>
              <a:t>(continued)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1828800"/>
          </a:xfrm>
        </p:spPr>
        <p:txBody>
          <a:bodyPr/>
          <a:lstStyle/>
          <a:p>
            <a:r>
              <a:rPr lang="en-US" dirty="0" smtClean="0"/>
              <a:t>The IF function</a:t>
            </a:r>
          </a:p>
          <a:p>
            <a:pPr lvl="1"/>
            <a:r>
              <a:rPr lang="en-US" sz="2000" dirty="0" smtClean="0"/>
              <a:t>Syntax: “=IF(condition to test, value to </a:t>
            </a:r>
            <a:r>
              <a:rPr lang="en-US" sz="2000" smtClean="0"/>
              <a:t>insert if </a:t>
            </a:r>
            <a:r>
              <a:rPr lang="en-US" sz="2000" dirty="0" smtClean="0"/>
              <a:t>the condition is true, value to insert if the condition is false)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38462"/>
          <a:stretch>
            <a:fillRect/>
          </a:stretch>
        </p:blipFill>
        <p:spPr bwMode="auto">
          <a:xfrm>
            <a:off x="228600" y="3581400"/>
            <a:ext cx="556348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28889"/>
          <a:stretch>
            <a:fillRect/>
          </a:stretch>
        </p:blipFill>
        <p:spPr bwMode="auto">
          <a:xfrm>
            <a:off x="6019800" y="3581400"/>
            <a:ext cx="28922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Function </a:t>
            </a:r>
            <a:r>
              <a:rPr lang="en-US" sz="1400" dirty="0" smtClean="0"/>
              <a:t>(continued)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5105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IF function</a:t>
            </a:r>
          </a:p>
          <a:p>
            <a:endParaRPr lang="en-US" sz="2200" dirty="0" smtClean="0"/>
          </a:p>
          <a:p>
            <a:r>
              <a:rPr lang="en-US" sz="2200" dirty="0" smtClean="0"/>
              <a:t>You can imbricate multiple IF functions together:</a:t>
            </a:r>
          </a:p>
          <a:p>
            <a:pPr lvl="2"/>
            <a:r>
              <a:rPr lang="en-US" sz="1800" dirty="0" smtClean="0"/>
              <a:t>=IF(condition 1, IF(condition2, results2a, result2b), result 1b)</a:t>
            </a:r>
          </a:p>
          <a:p>
            <a:pPr lvl="1"/>
            <a:endParaRPr lang="en-US" sz="2000" dirty="0" smtClean="0"/>
          </a:p>
          <a:p>
            <a:r>
              <a:rPr lang="en-US" sz="2200" dirty="0" smtClean="0"/>
              <a:t>Example: The Grading System</a:t>
            </a:r>
          </a:p>
          <a:p>
            <a:pPr lvl="1"/>
            <a:r>
              <a:rPr lang="en-US" sz="1800" dirty="0" smtClean="0"/>
              <a:t>Grade above 89</a:t>
            </a:r>
          </a:p>
          <a:p>
            <a:pPr lvl="2"/>
            <a:r>
              <a:rPr lang="en-US" sz="1600" dirty="0" smtClean="0"/>
              <a:t>A</a:t>
            </a:r>
            <a:endParaRPr lang="en-US" sz="1800" dirty="0" smtClean="0"/>
          </a:p>
          <a:p>
            <a:pPr lvl="1"/>
            <a:r>
              <a:rPr lang="en-US" sz="1800" dirty="0" smtClean="0"/>
              <a:t>Grade between 80 and 89</a:t>
            </a:r>
          </a:p>
          <a:p>
            <a:pPr lvl="2"/>
            <a:r>
              <a:rPr lang="en-US" sz="1600" dirty="0" smtClean="0"/>
              <a:t>B</a:t>
            </a:r>
            <a:endParaRPr lang="en-US" sz="1800" dirty="0" smtClean="0"/>
          </a:p>
          <a:p>
            <a:pPr lvl="1"/>
            <a:r>
              <a:rPr lang="en-US" sz="1800" dirty="0" smtClean="0"/>
              <a:t>Grade between 70 and 79</a:t>
            </a:r>
          </a:p>
          <a:p>
            <a:pPr lvl="2"/>
            <a:r>
              <a:rPr lang="en-US" sz="1600" dirty="0" smtClean="0"/>
              <a:t>C</a:t>
            </a:r>
            <a:endParaRPr lang="en-US" sz="1400" dirty="0" smtClean="0"/>
          </a:p>
          <a:p>
            <a:pPr lvl="1"/>
            <a:r>
              <a:rPr lang="en-US" sz="1800" dirty="0" smtClean="0"/>
              <a:t>Grade between 60 and 69</a:t>
            </a:r>
          </a:p>
          <a:p>
            <a:pPr lvl="2"/>
            <a:r>
              <a:rPr lang="en-US" sz="1600" dirty="0" smtClean="0"/>
              <a:t>D</a:t>
            </a:r>
            <a:endParaRPr lang="en-US" sz="1800" dirty="0" smtClean="0"/>
          </a:p>
          <a:p>
            <a:pPr lvl="1"/>
            <a:r>
              <a:rPr lang="en-US" sz="1800" dirty="0" smtClean="0"/>
              <a:t>Grade below 60</a:t>
            </a:r>
          </a:p>
          <a:p>
            <a:pPr lvl="2"/>
            <a:r>
              <a:rPr lang="en-US" sz="1600" dirty="0"/>
              <a:t>F</a:t>
            </a:r>
            <a:endParaRPr lang="en-US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63339"/>
            <a:ext cx="48815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95798"/>
            <a:ext cx="1752600" cy="199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Other Functions</a:t>
            </a:r>
            <a:endParaRPr lang="en-US" sz="1400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2057400"/>
            <a:ext cx="8229600" cy="4191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More interesting/ Challenging functions to try:</a:t>
            </a:r>
          </a:p>
          <a:p>
            <a:endParaRPr lang="en-US" sz="2200" dirty="0" smtClean="0"/>
          </a:p>
          <a:p>
            <a:r>
              <a:rPr lang="en-US" sz="2200" dirty="0" smtClean="0"/>
              <a:t>COUNT, COUNTIF, COUNTBLANK</a:t>
            </a:r>
          </a:p>
          <a:p>
            <a:endParaRPr lang="en-US" sz="2000" dirty="0" smtClean="0"/>
          </a:p>
          <a:p>
            <a:r>
              <a:rPr lang="en-US" sz="2200" dirty="0" smtClean="0"/>
              <a:t>HLOOKUP, VLOOKUP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The COUNTIF function</a:t>
            </a:r>
            <a:endParaRPr lang="en-US" sz="2400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t="28846"/>
          <a:stretch>
            <a:fillRect/>
          </a:stretch>
        </p:blipFill>
        <p:spPr bwMode="auto">
          <a:xfrm>
            <a:off x="457200" y="2286000"/>
            <a:ext cx="701309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5562600"/>
            <a:ext cx="57816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ounded Rectangle 16"/>
          <p:cNvSpPr/>
          <p:nvPr/>
        </p:nvSpPr>
        <p:spPr>
          <a:xfrm>
            <a:off x="2667000" y="3124200"/>
            <a:ext cx="457200" cy="1676400"/>
          </a:xfrm>
          <a:prstGeom prst="roundRect">
            <a:avLst/>
          </a:prstGeom>
          <a:noFill/>
          <a:ln w="38100">
            <a:solidFill>
              <a:srgbClr val="800000"/>
            </a:solidFill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 rot="5400000">
            <a:off x="4572000" y="1752600"/>
            <a:ext cx="228600" cy="4495800"/>
          </a:xfrm>
          <a:prstGeom prst="roundRect">
            <a:avLst/>
          </a:prstGeom>
          <a:noFill/>
          <a:ln w="38100">
            <a:solidFill>
              <a:srgbClr val="800000"/>
            </a:solidFill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85800" y="5105400"/>
            <a:ext cx="2971800" cy="457200"/>
          </a:xfrm>
          <a:prstGeom prst="roundRect">
            <a:avLst/>
          </a:prstGeom>
          <a:ln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Count if equal to Y…</a:t>
            </a:r>
          </a:p>
        </p:txBody>
      </p:sp>
      <p:cxnSp>
        <p:nvCxnSpPr>
          <p:cNvPr id="21" name="Straight Arrow Connector 20"/>
          <p:cNvCxnSpPr>
            <a:stCxn id="19" idx="3"/>
          </p:cNvCxnSpPr>
          <p:nvPr/>
        </p:nvCxnSpPr>
        <p:spPr>
          <a:xfrm flipV="1">
            <a:off x="3657600" y="4191000"/>
            <a:ext cx="2895600" cy="1143000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3"/>
          </p:cNvCxnSpPr>
          <p:nvPr/>
        </p:nvCxnSpPr>
        <p:spPr>
          <a:xfrm>
            <a:off x="3657600" y="5334000"/>
            <a:ext cx="3352800" cy="228600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7692"/>
          <a:stretch>
            <a:fillRect/>
          </a:stretch>
        </p:blipFill>
        <p:spPr bwMode="auto">
          <a:xfrm>
            <a:off x="304799" y="1600200"/>
            <a:ext cx="487067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HLOOKUP and VLOOKUP</a:t>
            </a:r>
            <a:endParaRPr lang="en-US" sz="2400" dirty="0" smtClean="0"/>
          </a:p>
        </p:txBody>
      </p:sp>
      <p:sp>
        <p:nvSpPr>
          <p:cNvPr id="18" name="Rounded Rectangle 17"/>
          <p:cNvSpPr/>
          <p:nvPr/>
        </p:nvSpPr>
        <p:spPr>
          <a:xfrm rot="5400000">
            <a:off x="1943100" y="2247900"/>
            <a:ext cx="304800" cy="2362200"/>
          </a:xfrm>
          <a:prstGeom prst="roundRect">
            <a:avLst/>
          </a:prstGeom>
          <a:noFill/>
          <a:ln w="38100">
            <a:solidFill>
              <a:srgbClr val="800000"/>
            </a:solidFill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1333500" y="4229100"/>
            <a:ext cx="1066800" cy="76200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295400" y="1905000"/>
            <a:ext cx="2514600" cy="1447800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28302"/>
          <a:stretch>
            <a:fillRect/>
          </a:stretch>
        </p:blipFill>
        <p:spPr bwMode="auto">
          <a:xfrm>
            <a:off x="5334000" y="1905000"/>
            <a:ext cx="360943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String Operations</a:t>
            </a:r>
            <a:endParaRPr lang="en-US" sz="2400" dirty="0" smtClean="0"/>
          </a:p>
        </p:txBody>
      </p:sp>
      <p:sp>
        <p:nvSpPr>
          <p:cNvPr id="9" name="Content Placeholder 9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5334000"/>
          </a:xfrm>
        </p:spPr>
        <p:txBody>
          <a:bodyPr/>
          <a:lstStyle/>
          <a:p>
            <a:r>
              <a:rPr lang="en-US" sz="2200" dirty="0" smtClean="0"/>
              <a:t>LEFT, RIGHT, MID, LEN, SEARCH…</a:t>
            </a:r>
          </a:p>
          <a:p>
            <a:pPr>
              <a:buNone/>
            </a:pPr>
            <a:endParaRPr lang="en-US" sz="22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33600"/>
            <a:ext cx="3581400" cy="117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133600"/>
            <a:ext cx="3429000" cy="120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ounded Rectangle 11"/>
          <p:cNvSpPr/>
          <p:nvPr/>
        </p:nvSpPr>
        <p:spPr>
          <a:xfrm>
            <a:off x="609600" y="3352800"/>
            <a:ext cx="3657600" cy="609600"/>
          </a:xfrm>
          <a:prstGeom prst="roundRect">
            <a:avLst/>
          </a:prstGeom>
          <a:ln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Select the first 4 characters in B3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(last 4 characters if RIGHT)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876800" y="3352800"/>
            <a:ext cx="3657600" cy="609600"/>
          </a:xfrm>
          <a:prstGeom prst="roundRect">
            <a:avLst/>
          </a:prstGeom>
          <a:ln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Select 3 characters in B3, starting with the 4</a:t>
            </a:r>
            <a:r>
              <a:rPr lang="en-US" sz="1600" b="1" baseline="30000" dirty="0" smtClean="0">
                <a:solidFill>
                  <a:schemeClr val="bg1"/>
                </a:solidFill>
                <a:latin typeface="Constantia" pitchFamily="18" charset="0"/>
              </a:rPr>
              <a:t>th</a:t>
            </a:r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 character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114800"/>
            <a:ext cx="3733800" cy="143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ounded Rectangle 15"/>
          <p:cNvSpPr/>
          <p:nvPr/>
        </p:nvSpPr>
        <p:spPr>
          <a:xfrm>
            <a:off x="533400" y="5562601"/>
            <a:ext cx="3810000" cy="457200"/>
          </a:xfrm>
          <a:prstGeom prst="roundRect">
            <a:avLst/>
          </a:prstGeom>
          <a:ln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The first occurrence of “P” in B3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114800"/>
            <a:ext cx="38481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ounded Rectangle 18"/>
          <p:cNvSpPr/>
          <p:nvPr/>
        </p:nvSpPr>
        <p:spPr>
          <a:xfrm>
            <a:off x="4876800" y="5562600"/>
            <a:ext cx="3962400" cy="457200"/>
          </a:xfrm>
          <a:prstGeom prst="roundRect">
            <a:avLst/>
          </a:prstGeom>
          <a:ln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The length of B3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371600" y="6248400"/>
            <a:ext cx="6553200" cy="381000"/>
          </a:xfrm>
          <a:prstGeom prst="roundRect">
            <a:avLst/>
          </a:prstGeom>
          <a:ln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 smtClean="0">
                <a:solidFill>
                  <a:srgbClr val="FF0000"/>
                </a:solidFill>
                <a:latin typeface="Constantia" pitchFamily="18" charset="0"/>
              </a:rPr>
              <a:t>Notice: </a:t>
            </a:r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Strings have to be enclosed with double quotes “ “.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2850"/>
            <a:ext cx="6934200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Basic Interface</a:t>
            </a:r>
          </a:p>
        </p:txBody>
      </p:sp>
      <p:sp>
        <p:nvSpPr>
          <p:cNvPr id="5" name="Line Callout 2 4"/>
          <p:cNvSpPr/>
          <p:nvPr/>
        </p:nvSpPr>
        <p:spPr>
          <a:xfrm>
            <a:off x="4267200" y="2971800"/>
            <a:ext cx="4876800" cy="914400"/>
          </a:xfrm>
          <a:prstGeom prst="borderCallout2">
            <a:avLst>
              <a:gd name="adj1" fmla="val 24720"/>
              <a:gd name="adj2" fmla="val -3016"/>
              <a:gd name="adj3" fmla="val 24123"/>
              <a:gd name="adj4" fmla="val -11581"/>
              <a:gd name="adj5" fmla="val -152576"/>
              <a:gd name="adj6" fmla="val -26287"/>
            </a:avLst>
          </a:prstGeom>
          <a:ln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Excel Book = Word Document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Every book can contain up to 255 different sheets</a:t>
            </a:r>
          </a:p>
        </p:txBody>
      </p:sp>
      <p:sp>
        <p:nvSpPr>
          <p:cNvPr id="12" name="Oval 11"/>
          <p:cNvSpPr/>
          <p:nvPr/>
        </p:nvSpPr>
        <p:spPr>
          <a:xfrm>
            <a:off x="2438400" y="1219200"/>
            <a:ext cx="914400" cy="304800"/>
          </a:xfrm>
          <a:prstGeom prst="ellipse">
            <a:avLst/>
          </a:prstGeom>
          <a:noFill/>
          <a:ln w="31750" cmpd="sng"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62000" y="6400800"/>
            <a:ext cx="914400" cy="304800"/>
          </a:xfrm>
          <a:prstGeom prst="ellipse">
            <a:avLst/>
          </a:prstGeom>
          <a:noFill/>
          <a:ln w="31750" cmpd="sng"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Example</a:t>
            </a:r>
            <a:endParaRPr lang="en-US" sz="1400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5105400"/>
          </a:xfrm>
        </p:spPr>
        <p:txBody>
          <a:bodyPr/>
          <a:lstStyle/>
          <a:p>
            <a:r>
              <a:rPr lang="en-US" sz="2200" dirty="0" smtClean="0"/>
              <a:t>Slice your Full Name into two parts</a:t>
            </a:r>
          </a:p>
          <a:p>
            <a:pPr lvl="1"/>
            <a:r>
              <a:rPr lang="en-US" sz="2000" dirty="0" smtClean="0"/>
              <a:t>First Name</a:t>
            </a:r>
          </a:p>
          <a:p>
            <a:pPr lvl="1"/>
            <a:r>
              <a:rPr lang="en-US" sz="2000" dirty="0" smtClean="0"/>
              <a:t>Last Name</a:t>
            </a:r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r>
              <a:rPr lang="en-US" sz="2200" dirty="0" smtClean="0"/>
              <a:t>Create a password based on the following rule:</a:t>
            </a:r>
          </a:p>
          <a:p>
            <a:pPr lvl="1"/>
            <a:r>
              <a:rPr lang="en-US" sz="2000" dirty="0" smtClean="0"/>
              <a:t>First Letter of the first name</a:t>
            </a:r>
          </a:p>
          <a:p>
            <a:pPr lvl="1"/>
            <a:r>
              <a:rPr lang="en-US" sz="2000" dirty="0" smtClean="0"/>
              <a:t>First Letter of the last name</a:t>
            </a:r>
          </a:p>
          <a:p>
            <a:pPr lvl="1"/>
            <a:r>
              <a:rPr lang="en-US" sz="2000" dirty="0" smtClean="0"/>
              <a:t>The ID number</a:t>
            </a:r>
          </a:p>
          <a:p>
            <a:pPr lvl="1"/>
            <a:r>
              <a:rPr lang="en-US" sz="2000" dirty="0" smtClean="0"/>
              <a:t>ALL IN LOWERCASE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86000"/>
            <a:ext cx="434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876800"/>
            <a:ext cx="508580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721069"/>
            <a:ext cx="5334000" cy="413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Sorting</a:t>
            </a:r>
            <a:endParaRPr lang="en-US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33333" r="53672"/>
          <a:stretch>
            <a:fillRect/>
          </a:stretch>
        </p:blipFill>
        <p:spPr bwMode="auto">
          <a:xfrm>
            <a:off x="304800" y="1447799"/>
            <a:ext cx="2286000" cy="169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447800"/>
            <a:ext cx="272501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ounded Rectangle 16"/>
          <p:cNvSpPr/>
          <p:nvPr/>
        </p:nvSpPr>
        <p:spPr>
          <a:xfrm>
            <a:off x="152400" y="1371600"/>
            <a:ext cx="457200" cy="381000"/>
          </a:xfrm>
          <a:prstGeom prst="roundRect">
            <a:avLst/>
          </a:prstGeom>
          <a:ln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676400" y="3962400"/>
            <a:ext cx="457200" cy="381000"/>
          </a:xfrm>
          <a:prstGeom prst="roundRect">
            <a:avLst/>
          </a:prstGeom>
          <a:ln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867400" y="1752600"/>
            <a:ext cx="457200" cy="381000"/>
          </a:xfrm>
          <a:prstGeom prst="roundRect">
            <a:avLst/>
          </a:prstGeom>
          <a:ln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3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5868194" y="2590006"/>
            <a:ext cx="1066800" cy="1588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6553200" y="3429000"/>
            <a:ext cx="2438400" cy="609600"/>
          </a:xfrm>
          <a:prstGeom prst="roundRect">
            <a:avLst/>
          </a:prstGeom>
          <a:ln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Sorted by Alphabetical Order (A-Z)</a:t>
            </a:r>
          </a:p>
        </p:txBody>
      </p:sp>
      <p:sp>
        <p:nvSpPr>
          <p:cNvPr id="26" name="Rounded Rectangle 25"/>
          <p:cNvSpPr/>
          <p:nvPr/>
        </p:nvSpPr>
        <p:spPr>
          <a:xfrm rot="5400000">
            <a:off x="2628900" y="4686300"/>
            <a:ext cx="304800" cy="1143000"/>
          </a:xfrm>
          <a:prstGeom prst="roundRect">
            <a:avLst/>
          </a:prstGeom>
          <a:noFill/>
          <a:ln w="38100">
            <a:solidFill>
              <a:srgbClr val="800000"/>
            </a:solidFill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85800" y="6019800"/>
            <a:ext cx="1371600" cy="304800"/>
          </a:xfrm>
          <a:prstGeom prst="roundRect">
            <a:avLst/>
          </a:prstGeom>
          <a:ln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Column A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752600" y="5410200"/>
            <a:ext cx="762000" cy="609600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 rot="5400000">
            <a:off x="4191000" y="2743200"/>
            <a:ext cx="838200" cy="1752600"/>
          </a:xfrm>
          <a:prstGeom prst="roundRect">
            <a:avLst/>
          </a:prstGeom>
          <a:noFill/>
          <a:ln w="38100">
            <a:solidFill>
              <a:srgbClr val="800000"/>
            </a:solidFill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5" grpId="0" animBg="1"/>
      <p:bldP spid="26" grpId="0" animBg="1"/>
      <p:bldP spid="28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676400"/>
            <a:ext cx="564014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Filtering your Data</a:t>
            </a:r>
            <a:endParaRPr lang="en-US" sz="1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32558" r="66464"/>
          <a:stretch>
            <a:fillRect/>
          </a:stretch>
        </p:blipFill>
        <p:spPr bwMode="auto">
          <a:xfrm>
            <a:off x="152400" y="1676400"/>
            <a:ext cx="2743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3810000" y="1676400"/>
            <a:ext cx="1295400" cy="1143000"/>
          </a:xfrm>
          <a:prstGeom prst="ellipse">
            <a:avLst/>
          </a:prstGeom>
          <a:noFill/>
          <a:ln w="38100">
            <a:solidFill>
              <a:srgbClr val="800000"/>
            </a:solidFill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53200" y="1524000"/>
            <a:ext cx="1997075" cy="609600"/>
          </a:xfrm>
          <a:prstGeom prst="roundRect">
            <a:avLst/>
          </a:prstGeom>
          <a:ln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Auto-Filtering Feature</a:t>
            </a:r>
          </a:p>
        </p:txBody>
      </p:sp>
      <p:cxnSp>
        <p:nvCxnSpPr>
          <p:cNvPr id="12" name="Straight Arrow Connector 11"/>
          <p:cNvCxnSpPr>
            <a:stCxn id="9" idx="1"/>
          </p:cNvCxnSpPr>
          <p:nvPr/>
        </p:nvCxnSpPr>
        <p:spPr>
          <a:xfrm rot="10800000" flipV="1">
            <a:off x="5029200" y="1828800"/>
            <a:ext cx="1524000" cy="152400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 t="9302" r="18194" b="30233"/>
          <a:stretch>
            <a:fillRect/>
          </a:stretch>
        </p:blipFill>
        <p:spPr bwMode="auto">
          <a:xfrm>
            <a:off x="4495800" y="4876800"/>
            <a:ext cx="3505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Oval 15"/>
          <p:cNvSpPr/>
          <p:nvPr/>
        </p:nvSpPr>
        <p:spPr>
          <a:xfrm>
            <a:off x="6172200" y="5181600"/>
            <a:ext cx="1447800" cy="609600"/>
          </a:xfrm>
          <a:prstGeom prst="ellipse">
            <a:avLst/>
          </a:prstGeom>
          <a:noFill/>
          <a:ln w="28575">
            <a:solidFill>
              <a:srgbClr val="800000"/>
            </a:solidFill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4800" y="4572000"/>
            <a:ext cx="2514600" cy="457200"/>
          </a:xfrm>
          <a:prstGeom prst="roundRect">
            <a:avLst/>
          </a:prstGeom>
          <a:ln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AutoFilter Pop-ups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743200" y="4800600"/>
            <a:ext cx="2286000" cy="609600"/>
          </a:xfrm>
          <a:prstGeom prst="straightConnector1">
            <a:avLst/>
          </a:prstGeom>
          <a:ln w="254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953000" y="5181600"/>
            <a:ext cx="1447800" cy="609600"/>
          </a:xfrm>
          <a:prstGeom prst="ellipse">
            <a:avLst/>
          </a:prstGeom>
          <a:noFill/>
          <a:ln w="28575">
            <a:solidFill>
              <a:srgbClr val="800000"/>
            </a:solidFill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371600"/>
            <a:ext cx="41808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412432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5031668"/>
            <a:ext cx="2819400" cy="182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Filtering your Data</a:t>
            </a:r>
            <a:endParaRPr lang="en-US" sz="2400" dirty="0" smtClean="0"/>
          </a:p>
        </p:txBody>
      </p:sp>
      <p:sp>
        <p:nvSpPr>
          <p:cNvPr id="17" name="Rounded Rectangle 16"/>
          <p:cNvSpPr/>
          <p:nvPr/>
        </p:nvSpPr>
        <p:spPr>
          <a:xfrm>
            <a:off x="152400" y="1371600"/>
            <a:ext cx="457200" cy="381000"/>
          </a:xfrm>
          <a:prstGeom prst="roundRect">
            <a:avLst/>
          </a:prstGeom>
          <a:ln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800600" y="1371600"/>
            <a:ext cx="457200" cy="381000"/>
          </a:xfrm>
          <a:prstGeom prst="roundRect">
            <a:avLst/>
          </a:prstGeom>
          <a:ln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867400" y="5029200"/>
            <a:ext cx="457200" cy="381000"/>
          </a:xfrm>
          <a:prstGeom prst="roundRect">
            <a:avLst/>
          </a:prstGeom>
          <a:ln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3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3657600" y="4114800"/>
            <a:ext cx="1447800" cy="685800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7172" idx="0"/>
          </p:cNvCxnSpPr>
          <p:nvPr/>
        </p:nvCxnSpPr>
        <p:spPr>
          <a:xfrm rot="16200000" flipH="1">
            <a:off x="6358932" y="4189700"/>
            <a:ext cx="1069268" cy="614668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800600"/>
            <a:ext cx="61055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54578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Goal Seek</a:t>
            </a:r>
            <a:endParaRPr lang="en-US" sz="2400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533400" y="2438400"/>
            <a:ext cx="457200" cy="381000"/>
          </a:xfrm>
          <a:prstGeom prst="roundRect">
            <a:avLst/>
          </a:prstGeom>
          <a:ln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895600" y="5029200"/>
            <a:ext cx="457200" cy="381000"/>
          </a:xfrm>
          <a:prstGeom prst="roundRect">
            <a:avLst/>
          </a:prstGeom>
          <a:ln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72200" y="1219200"/>
            <a:ext cx="2438400" cy="609600"/>
          </a:xfrm>
          <a:prstGeom prst="roundRect">
            <a:avLst/>
          </a:prstGeom>
          <a:ln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Data </a:t>
            </a:r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  <a:sym typeface="Wingdings" pitchFamily="2" charset="2"/>
              </a:rPr>
              <a:t> What-If Analysis  Goal Seek</a:t>
            </a:r>
            <a:endParaRPr lang="en-US" sz="1600" b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600200"/>
            <a:ext cx="4895850" cy="4333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Charts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28600" y="1981200"/>
            <a:ext cx="3657600" cy="4419600"/>
          </a:xfrm>
        </p:spPr>
        <p:txBody>
          <a:bodyPr/>
          <a:lstStyle/>
          <a:p>
            <a:r>
              <a:rPr lang="en-US" sz="2400" dirty="0" smtClean="0"/>
              <a:t>Excel can plot data using several types of charts based on the nature of the data.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You can plot the data using pie-charts, Bar-charts, lines, columns and even areas.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Charts</a:t>
            </a:r>
            <a:endParaRPr lang="en-US" sz="2400" dirty="0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199"/>
            <a:ext cx="5562600" cy="45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905000"/>
            <a:ext cx="52004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Editing Charts</a:t>
            </a:r>
            <a:endParaRPr lang="en-US" sz="2400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599" y="2133600"/>
            <a:ext cx="5201345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46482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C</a:t>
            </a:r>
            <a:r>
              <a:rPr lang="en-US" sz="2600" dirty="0" smtClean="0"/>
              <a:t>lick on the chart</a:t>
            </a: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Edit or add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Grid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Labels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Chart title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Legend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Line color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Background color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 t="10000" b="23333"/>
          <a:stretch>
            <a:fillRect/>
          </a:stretch>
        </p:blipFill>
        <p:spPr bwMode="auto">
          <a:xfrm>
            <a:off x="2438400" y="1905000"/>
            <a:ext cx="542552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066800"/>
          </a:xfrm>
        </p:spPr>
        <p:txBody>
          <a:bodyPr/>
          <a:lstStyle/>
          <a:p>
            <a:r>
              <a:rPr lang="en-US" dirty="0" smtClean="0"/>
              <a:t>Troubleshooting Formulas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114800"/>
            <a:ext cx="7754261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3962400" cy="129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 smtClean="0"/>
              <a:t>Create </a:t>
            </a:r>
            <a:r>
              <a:rPr lang="en-US" sz="2600" dirty="0"/>
              <a:t>trigger </a:t>
            </a:r>
            <a:r>
              <a:rPr lang="en-US" sz="2600" dirty="0" smtClean="0"/>
              <a:t>states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automatically </a:t>
            </a:r>
            <a:r>
              <a:rPr lang="en-US" sz="2400" dirty="0"/>
              <a:t>flag cells for attention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905000"/>
            <a:ext cx="205826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876800"/>
            <a:ext cx="34749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 cstate="print"/>
          <a:srcRect r="4255"/>
          <a:stretch>
            <a:fillRect/>
          </a:stretch>
        </p:blipFill>
        <p:spPr bwMode="auto">
          <a:xfrm>
            <a:off x="3200400" y="3048000"/>
            <a:ext cx="3429000" cy="163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124200"/>
            <a:ext cx="257277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066800"/>
          </a:xfrm>
        </p:spPr>
        <p:txBody>
          <a:bodyPr/>
          <a:lstStyle/>
          <a:p>
            <a:r>
              <a:rPr lang="en-US" dirty="0" smtClean="0"/>
              <a:t>Conditional Formatting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6858000" cy="516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Cell Referencing</a:t>
            </a:r>
          </a:p>
        </p:txBody>
      </p:sp>
      <p:sp>
        <p:nvSpPr>
          <p:cNvPr id="8195" name="Content Placeholder 5"/>
          <p:cNvSpPr>
            <a:spLocks noGrp="1"/>
          </p:cNvSpPr>
          <p:nvPr>
            <p:ph idx="1"/>
          </p:nvPr>
        </p:nvSpPr>
        <p:spPr>
          <a:xfrm>
            <a:off x="5334000" y="2286000"/>
            <a:ext cx="3352800" cy="1981200"/>
          </a:xfrm>
          <a:solidFill>
            <a:srgbClr val="969696"/>
          </a:solidFill>
          <a:ln>
            <a:solidFill>
              <a:srgbClr val="8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1400" dirty="0" smtClean="0"/>
              <a:t>Every sheet contains :</a:t>
            </a:r>
          </a:p>
          <a:p>
            <a:r>
              <a:rPr lang="en-US" sz="1400" dirty="0" smtClean="0"/>
              <a:t>Office 2003</a:t>
            </a:r>
          </a:p>
          <a:p>
            <a:pPr lvl="1"/>
            <a:r>
              <a:rPr lang="en-US" sz="1200" dirty="0" smtClean="0"/>
              <a:t>256 columns</a:t>
            </a:r>
          </a:p>
          <a:p>
            <a:pPr lvl="1"/>
            <a:r>
              <a:rPr lang="en-US" sz="1200" dirty="0" smtClean="0"/>
              <a:t>65,536 rows</a:t>
            </a:r>
          </a:p>
          <a:p>
            <a:r>
              <a:rPr lang="en-US" sz="1400" dirty="0" smtClean="0"/>
              <a:t>Office 2007</a:t>
            </a:r>
          </a:p>
          <a:p>
            <a:pPr lvl="1"/>
            <a:r>
              <a:rPr lang="en-US" sz="1200" dirty="0" smtClean="0"/>
              <a:t>16384 columns</a:t>
            </a:r>
          </a:p>
          <a:p>
            <a:pPr lvl="1"/>
            <a:r>
              <a:rPr lang="en-US" sz="1200" dirty="0" smtClean="0"/>
              <a:t>1048576 rows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5105400" y="4648200"/>
            <a:ext cx="3810000" cy="1524000"/>
          </a:xfrm>
          <a:prstGeom prst="rect">
            <a:avLst/>
          </a:prstGeom>
          <a:solidFill>
            <a:srgbClr val="96969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Every cell can be accessed by specifying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its</a:t>
            </a: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Column</a:t>
            </a: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400" baseline="0" dirty="0" smtClean="0"/>
              <a:t>Row</a:t>
            </a:r>
          </a:p>
          <a:p>
            <a:pPr marL="822325" lvl="1" indent="-255588" eaLnBrk="0" hangingPunct="0">
              <a:spcBef>
                <a:spcPts val="300"/>
              </a:spcBef>
              <a:buClr>
                <a:srgbClr val="A04DA3"/>
              </a:buClr>
              <a:buFont typeface="Arial" pitchFamily="34" charset="0"/>
              <a:buChar char="•"/>
            </a:pP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Ex: cell  A1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7978"/>
          <a:stretch>
            <a:fillRect/>
          </a:stretch>
        </p:blipFill>
        <p:spPr bwMode="auto">
          <a:xfrm>
            <a:off x="10438" y="1524000"/>
            <a:ext cx="5666462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Relative Cell Referencing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5486400" y="1676400"/>
            <a:ext cx="3429000" cy="1524000"/>
          </a:xfrm>
          <a:prstGeom prst="rect">
            <a:avLst/>
          </a:prstGeom>
          <a:solidFill>
            <a:srgbClr val="96969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A simple example of relative cell referencing:</a:t>
            </a:r>
          </a:p>
          <a:p>
            <a:pPr algn="ctr"/>
            <a:endParaRPr lang="en-US" sz="1400" b="1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A formula has to start with an ‘=‘ sign or else, it will be interpreted as text.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4572000" y="2438400"/>
            <a:ext cx="914400" cy="762000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810000"/>
            <a:ext cx="509867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1"/>
            <a:ext cx="461690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581400"/>
            <a:ext cx="57054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l="20339"/>
          <a:stretch>
            <a:fillRect/>
          </a:stretch>
        </p:blipFill>
        <p:spPr bwMode="auto">
          <a:xfrm>
            <a:off x="5105400" y="1447800"/>
            <a:ext cx="3810000" cy="246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Copy – Paste with Cells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28600" y="1524000"/>
            <a:ext cx="457200" cy="381000"/>
          </a:xfrm>
          <a:prstGeom prst="roundRect">
            <a:avLst/>
          </a:prstGeom>
          <a:ln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514600" y="3581400"/>
            <a:ext cx="457200" cy="381000"/>
          </a:xfrm>
          <a:prstGeom prst="roundRect">
            <a:avLst/>
          </a:prstGeom>
          <a:ln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181600" y="1524000"/>
            <a:ext cx="457200" cy="381000"/>
          </a:xfrm>
          <a:prstGeom prst="roundRect">
            <a:avLst/>
          </a:prstGeom>
          <a:ln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nstantia" pitchFamily="18" charset="0"/>
              </a:rPr>
              <a:t>3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 bwMode="auto">
          <a:xfrm>
            <a:off x="228600" y="5410200"/>
            <a:ext cx="3429000" cy="1219200"/>
          </a:xfrm>
          <a:prstGeom prst="rect">
            <a:avLst/>
          </a:prstGeom>
          <a:solidFill>
            <a:srgbClr val="96969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None/>
              <a:tabLst/>
              <a:defRPr/>
            </a:pPr>
            <a:endParaRPr lang="en-US" sz="800" b="1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Notice the pasted value in G8: Check the referencing!!</a:t>
            </a: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What happened? </a:t>
            </a:r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 flipV="1">
            <a:off x="3657600" y="2057400"/>
            <a:ext cx="2667000" cy="3962400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6592108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Absolute Referencing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 bwMode="auto">
          <a:xfrm>
            <a:off x="5486400" y="4572000"/>
            <a:ext cx="3429000" cy="1524000"/>
          </a:xfrm>
          <a:prstGeom prst="rect">
            <a:avLst/>
          </a:prstGeom>
          <a:solidFill>
            <a:srgbClr val="96969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Absolute Referencing types:</a:t>
            </a:r>
          </a:p>
          <a:p>
            <a:endParaRPr lang="en-US" sz="1400" b="1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$An	: Freeze the column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 err="1" smtClean="0">
                <a:solidFill>
                  <a:schemeClr val="bg1"/>
                </a:solidFill>
                <a:latin typeface="Constantia" pitchFamily="18" charset="0"/>
              </a:rPr>
              <a:t>A$n</a:t>
            </a:r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	:Freeze the row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$</a:t>
            </a:r>
            <a:r>
              <a:rPr lang="en-US" sz="1400" b="1" dirty="0" err="1" smtClean="0">
                <a:solidFill>
                  <a:schemeClr val="bg1"/>
                </a:solidFill>
                <a:latin typeface="Constantia" pitchFamily="18" charset="0"/>
              </a:rPr>
              <a:t>A$n</a:t>
            </a:r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	:Freeze the column and the 	    row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5486400" y="2362200"/>
            <a:ext cx="3429000" cy="838200"/>
          </a:xfrm>
          <a:prstGeom prst="rect">
            <a:avLst/>
          </a:prstGeom>
          <a:solidFill>
            <a:srgbClr val="96969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Notice the modified referencing 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(using the ‘$’ sign)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5486400" y="3352800"/>
            <a:ext cx="3429000" cy="1066800"/>
          </a:xfrm>
          <a:prstGeom prst="rect">
            <a:avLst/>
          </a:prstGeom>
          <a:solidFill>
            <a:srgbClr val="96969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Now repeat the same procedure as in relative referencing… 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Do you see the difference?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362200" y="2895600"/>
            <a:ext cx="1066800" cy="228600"/>
          </a:xfrm>
          <a:prstGeom prst="roundRect">
            <a:avLst/>
          </a:prstGeom>
          <a:noFill/>
          <a:ln w="38100">
            <a:solidFill>
              <a:srgbClr val="800000"/>
            </a:solidFill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4114800" y="2743200"/>
            <a:ext cx="1524000" cy="1219200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5586323" cy="454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r="17333"/>
          <a:stretch>
            <a:fillRect/>
          </a:stretch>
        </p:blipFill>
        <p:spPr bwMode="auto">
          <a:xfrm>
            <a:off x="3733800" y="2133600"/>
            <a:ext cx="488188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Complex Referencing</a:t>
            </a:r>
          </a:p>
        </p:txBody>
      </p:sp>
      <p:sp>
        <p:nvSpPr>
          <p:cNvPr id="12" name="Oval 11"/>
          <p:cNvSpPr/>
          <p:nvPr/>
        </p:nvSpPr>
        <p:spPr>
          <a:xfrm>
            <a:off x="381000" y="5791200"/>
            <a:ext cx="914400" cy="304800"/>
          </a:xfrm>
          <a:prstGeom prst="ellipse">
            <a:avLst/>
          </a:prstGeom>
          <a:noFill/>
          <a:ln w="31750" cmpd="sng"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600200" y="2590800"/>
            <a:ext cx="1066800" cy="381000"/>
          </a:xfrm>
          <a:prstGeom prst="ellipse">
            <a:avLst/>
          </a:prstGeom>
          <a:noFill/>
          <a:ln w="31750" cmpd="sng"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00600" y="6400800"/>
            <a:ext cx="914400" cy="304800"/>
          </a:xfrm>
          <a:prstGeom prst="ellipse">
            <a:avLst/>
          </a:prstGeom>
          <a:noFill/>
          <a:ln w="31750" cmpd="sng"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6248400" y="3886200"/>
            <a:ext cx="2895600" cy="990600"/>
          </a:xfrm>
          <a:prstGeom prst="rect">
            <a:avLst/>
          </a:prstGeom>
          <a:solidFill>
            <a:srgbClr val="96969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To reference another sheet, use the ‘SHEETNAME!’ before the cell reference.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 bwMode="auto">
          <a:xfrm>
            <a:off x="6096000" y="5486400"/>
            <a:ext cx="2895600" cy="1219200"/>
          </a:xfrm>
          <a:prstGeom prst="rect">
            <a:avLst/>
          </a:prstGeom>
          <a:solidFill>
            <a:srgbClr val="96969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To reference another book, use the ‘[BOOKNAME]SHEETNAME!’ before the reference.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6019800" y="3352800"/>
            <a:ext cx="457200" cy="457200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0"/>
          </p:cNvCxnSpPr>
          <p:nvPr/>
        </p:nvCxnSpPr>
        <p:spPr>
          <a:xfrm rot="5400000" flipH="1" flipV="1">
            <a:off x="4876800" y="5105400"/>
            <a:ext cx="1676400" cy="914400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7"/>
          </p:cNvCxnSpPr>
          <p:nvPr/>
        </p:nvCxnSpPr>
        <p:spPr>
          <a:xfrm rot="5400000" flipH="1" flipV="1">
            <a:off x="2882526" y="2469964"/>
            <a:ext cx="1644837" cy="5086911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Cell Formatting</a:t>
            </a:r>
            <a:endParaRPr lang="en-US" sz="2400" dirty="0" smtClean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3810000" cy="510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514600"/>
            <a:ext cx="4575058" cy="396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143000"/>
            <a:ext cx="2819400" cy="267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5"/>
          <p:cNvSpPr txBox="1">
            <a:spLocks/>
          </p:cNvSpPr>
          <p:nvPr/>
        </p:nvSpPr>
        <p:spPr bwMode="auto">
          <a:xfrm>
            <a:off x="5638800" y="4800600"/>
            <a:ext cx="3505200" cy="1066800"/>
          </a:xfrm>
          <a:prstGeom prst="rect">
            <a:avLst/>
          </a:prstGeom>
          <a:solidFill>
            <a:srgbClr val="96969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Use the ‘Number Format’ menu under ‘Home’ to modify the appearance of one or more of your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63055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Cell Merging</a:t>
            </a:r>
            <a:endParaRPr lang="en-US" sz="24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29333" t="31882" r="13333" b="8701"/>
          <a:stretch>
            <a:fillRect/>
          </a:stretch>
        </p:blipFill>
        <p:spPr bwMode="auto">
          <a:xfrm>
            <a:off x="3200400" y="3200399"/>
            <a:ext cx="3733800" cy="356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352800" y="5410200"/>
            <a:ext cx="914400" cy="304800"/>
          </a:xfrm>
          <a:prstGeom prst="ellipse">
            <a:avLst/>
          </a:prstGeom>
          <a:noFill/>
          <a:ln w="31750" cmpd="sng">
            <a:solidFill>
              <a:srgbClr val="800000"/>
            </a:solidFill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4953000" y="2514600"/>
            <a:ext cx="3505200" cy="1295400"/>
          </a:xfrm>
          <a:prstGeom prst="rect">
            <a:avLst/>
          </a:prstGeom>
          <a:solidFill>
            <a:srgbClr val="96969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‘Merge cells’ will merge your selected cells into one cell </a:t>
            </a:r>
            <a:r>
              <a:rPr lang="en-US" sz="1400" b="1" u="sng" dirty="0" smtClean="0">
                <a:solidFill>
                  <a:srgbClr val="FF0000"/>
                </a:solidFill>
                <a:latin typeface="Constantia" pitchFamily="18" charset="0"/>
              </a:rPr>
              <a:t>referenced by the top-leftmost cell in the selection. 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onstantia" pitchFamily="18" charset="0"/>
              </a:rPr>
              <a:t>All other cell will lose their values!!!</a:t>
            </a:r>
          </a:p>
        </p:txBody>
      </p:sp>
      <p:sp>
        <p:nvSpPr>
          <p:cNvPr id="7" name="Oval 6"/>
          <p:cNvSpPr/>
          <p:nvPr/>
        </p:nvSpPr>
        <p:spPr>
          <a:xfrm>
            <a:off x="3048000" y="2133600"/>
            <a:ext cx="381000" cy="304800"/>
          </a:xfrm>
          <a:prstGeom prst="ellipse">
            <a:avLst/>
          </a:prstGeom>
          <a:noFill/>
          <a:ln w="31750" cmpd="sng">
            <a:solidFill>
              <a:srgbClr val="800000"/>
            </a:solidFill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2542401"/>
            <a:ext cx="381000" cy="276999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or</a:t>
            </a:r>
            <a:endParaRPr lang="en-US" sz="1200" dirty="0"/>
          </a:p>
        </p:txBody>
      </p:sp>
      <p:sp>
        <p:nvSpPr>
          <p:cNvPr id="9" name="Oval 8"/>
          <p:cNvSpPr/>
          <p:nvPr/>
        </p:nvSpPr>
        <p:spPr>
          <a:xfrm>
            <a:off x="3352800" y="2514600"/>
            <a:ext cx="381000" cy="304800"/>
          </a:xfrm>
          <a:prstGeom prst="ellipse">
            <a:avLst/>
          </a:prstGeom>
          <a:noFill/>
          <a:ln w="31750" cmpd="sng">
            <a:solidFill>
              <a:srgbClr val="800000"/>
            </a:solidFill>
            <a:tailEnd type="oval"/>
          </a:ln>
          <a:effectLst/>
        </p:spPr>
        <p:style>
          <a:lnRef idx="2">
            <a:schemeClr val="accent4">
              <a:shade val="50000"/>
            </a:schemeClr>
          </a:lnRef>
          <a:fillRef idx="1002">
            <a:schemeClr val="lt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cxnSp>
        <p:nvCxnSpPr>
          <p:cNvPr id="11" name="Straight Arrow Connector 10"/>
          <p:cNvCxnSpPr>
            <a:stCxn id="9" idx="4"/>
          </p:cNvCxnSpPr>
          <p:nvPr/>
        </p:nvCxnSpPr>
        <p:spPr>
          <a:xfrm>
            <a:off x="3543300" y="2819400"/>
            <a:ext cx="190500" cy="457200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>
        <a:ln>
          <a:tailEnd type="oval"/>
        </a:ln>
        <a:effectLst/>
      </a:spPr>
      <a:bodyPr rtlCol="0" anchor="ctr"/>
      <a:lstStyle>
        <a:defPPr algn="ctr">
          <a:defRPr sz="1600" b="1" dirty="0" smtClean="0">
            <a:solidFill>
              <a:schemeClr val="bg1"/>
            </a:solidFill>
            <a:latin typeface="Constantia" pitchFamily="18" charset="0"/>
          </a:defRPr>
        </a:defPPr>
      </a:lstStyle>
      <a:style>
        <a:lnRef idx="2">
          <a:schemeClr val="accent4">
            <a:shade val="50000"/>
          </a:schemeClr>
        </a:lnRef>
        <a:fillRef idx="1002">
          <a:schemeClr val="lt2"/>
        </a:fillRef>
        <a:effectRef idx="0">
          <a:schemeClr val="accent4"/>
        </a:effectRef>
        <a:fontRef idx="minor">
          <a:schemeClr val="lt1"/>
        </a:fontRef>
      </a:style>
    </a:spDef>
    <a:lnDef>
      <a:spPr>
        <a:ln w="38100">
          <a:solidFill>
            <a:srgbClr val="80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5588</TotalTime>
  <Words>615</Words>
  <Application>Microsoft Office PowerPoint</Application>
  <PresentationFormat>On-screen Show (4:3)</PresentationFormat>
  <Paragraphs>159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Urban</vt:lpstr>
      <vt:lpstr>Spreadsheets </vt:lpstr>
      <vt:lpstr>Basic Interface</vt:lpstr>
      <vt:lpstr>Cell Referencing</vt:lpstr>
      <vt:lpstr>Relative Cell Referencing</vt:lpstr>
      <vt:lpstr>Copy – Paste with Cells</vt:lpstr>
      <vt:lpstr>Absolute Referencing</vt:lpstr>
      <vt:lpstr>Complex Referencing</vt:lpstr>
      <vt:lpstr>Cell Formatting</vt:lpstr>
      <vt:lpstr>Cell Merging</vt:lpstr>
      <vt:lpstr>The Range</vt:lpstr>
      <vt:lpstr>Functions</vt:lpstr>
      <vt:lpstr>Function (continued)</vt:lpstr>
      <vt:lpstr>Function (continued)</vt:lpstr>
      <vt:lpstr>Function (continued)</vt:lpstr>
      <vt:lpstr>Function (continued)</vt:lpstr>
      <vt:lpstr>Other Functions</vt:lpstr>
      <vt:lpstr>The COUNTIF function</vt:lpstr>
      <vt:lpstr>HLOOKUP and VLOOKUP</vt:lpstr>
      <vt:lpstr>String Operations</vt:lpstr>
      <vt:lpstr>Example</vt:lpstr>
      <vt:lpstr>Sorting</vt:lpstr>
      <vt:lpstr>Filtering your Data</vt:lpstr>
      <vt:lpstr>Filtering your Data</vt:lpstr>
      <vt:lpstr>Goal Seek</vt:lpstr>
      <vt:lpstr>Slide 25</vt:lpstr>
      <vt:lpstr>Charts</vt:lpstr>
      <vt:lpstr>Editing Charts</vt:lpstr>
      <vt:lpstr>Troubleshooting Formulas</vt:lpstr>
      <vt:lpstr>Conditional Formatting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Spreadsheets </dc:title>
  <dc:creator>Rabih Younes</dc:creator>
  <cp:lastModifiedBy>M7AMAD</cp:lastModifiedBy>
  <cp:revision>340</cp:revision>
  <dcterms:created xsi:type="dcterms:W3CDTF">2009-10-11T10:13:36Z</dcterms:created>
  <dcterms:modified xsi:type="dcterms:W3CDTF">2015-08-26T12:17:48Z</dcterms:modified>
</cp:coreProperties>
</file>